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40e419abed_0_5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40e419abed_0_5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40e419abed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40e419abed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40e419abed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40e419abed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 use data for multiple contracts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40e419abed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40e419abed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40e419abed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40e419abed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40e419abed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40e419abed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40e419abed_0_2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40e419abed_0_2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40e419abed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40e419abed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40e419abed_0_5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40e419abed_0_5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19277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19277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19277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192777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●"/>
              <a:defRPr sz="1800">
                <a:solidFill>
                  <a:schemeClr val="accen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○"/>
              <a:defRPr>
                <a:solidFill>
                  <a:schemeClr val="accen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>
                <a:solidFill>
                  <a:schemeClr val="accen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>
                <a:solidFill>
                  <a:schemeClr val="accen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○"/>
              <a:defRPr>
                <a:solidFill>
                  <a:schemeClr val="accen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>
                <a:solidFill>
                  <a:schemeClr val="accen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>
                <a:solidFill>
                  <a:schemeClr val="accen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○"/>
              <a:defRPr>
                <a:solidFill>
                  <a:schemeClr val="accen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4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Relationship Id="rId4" Type="http://schemas.openxmlformats.org/officeDocument/2006/relationships/image" Target="../media/image23.png"/><Relationship Id="rId5" Type="http://schemas.openxmlformats.org/officeDocument/2006/relationships/image" Target="../media/image5.png"/><Relationship Id="rId6" Type="http://schemas.openxmlformats.org/officeDocument/2006/relationships/image" Target="../media/image1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gif"/><Relationship Id="rId4" Type="http://schemas.openxmlformats.org/officeDocument/2006/relationships/image" Target="../media/image2.png"/><Relationship Id="rId5" Type="http://schemas.openxmlformats.org/officeDocument/2006/relationships/image" Target="../media/image1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hyperlink" Target="http://drive.google.com/file/d/1HsA9YN8Om91e30mnjJe84tnAIw2KAG44/view" TargetMode="External"/><Relationship Id="rId4" Type="http://schemas.openxmlformats.org/officeDocument/2006/relationships/image" Target="../media/image1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18.png"/><Relationship Id="rId5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Relationship Id="rId4" Type="http://schemas.openxmlformats.org/officeDocument/2006/relationships/image" Target="../media/image12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png"/><Relationship Id="rId4" Type="http://schemas.openxmlformats.org/officeDocument/2006/relationships/image" Target="../media/image3.png"/><Relationship Id="rId5" Type="http://schemas.openxmlformats.org/officeDocument/2006/relationships/image" Target="../media/image2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22.png"/><Relationship Id="rId5" Type="http://schemas.openxmlformats.org/officeDocument/2006/relationships/image" Target="../media/image10.png"/><Relationship Id="rId6" Type="http://schemas.openxmlformats.org/officeDocument/2006/relationships/image" Target="../media/image28.png"/><Relationship Id="rId7" Type="http://schemas.openxmlformats.org/officeDocument/2006/relationships/image" Target="../media/image20.png"/><Relationship Id="rId8" Type="http://schemas.openxmlformats.org/officeDocument/2006/relationships/image" Target="../media/image2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1.png"/><Relationship Id="rId4" Type="http://schemas.openxmlformats.org/officeDocument/2006/relationships/image" Target="../media/image3.png"/><Relationship Id="rId5" Type="http://schemas.openxmlformats.org/officeDocument/2006/relationships/image" Target="../media/image2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hyperlink" Target="http://sensor-trx.alice.si/" TargetMode="External"/><Relationship Id="rId4" Type="http://schemas.openxmlformats.org/officeDocument/2006/relationships/image" Target="../media/image19.png"/><Relationship Id="rId5" Type="http://schemas.openxmlformats.org/officeDocument/2006/relationships/image" Target="../media/image15.png"/><Relationship Id="rId6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jpg"/><Relationship Id="rId4" Type="http://schemas.openxmlformats.org/officeDocument/2006/relationships/image" Target="../media/image8.jpg"/><Relationship Id="rId5" Type="http://schemas.openxmlformats.org/officeDocument/2006/relationships/image" Target="../media/image9.jpg"/><Relationship Id="rId6" Type="http://schemas.openxmlformats.org/officeDocument/2006/relationships/image" Target="../media/image11.jpg"/><Relationship Id="rId7" Type="http://schemas.openxmlformats.org/officeDocument/2006/relationships/image" Target="../media/image4.png"/><Relationship Id="rId8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2522475" y="1727900"/>
            <a:ext cx="4099200" cy="106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SensorTRX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Featherweight transaction relay for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charity sensor oracles</a:t>
            </a:r>
            <a:endParaRPr/>
          </a:p>
        </p:txBody>
      </p:sp>
      <p:pic>
        <p:nvPicPr>
          <p:cNvPr id="56" name="Google Shape;56;p13"/>
          <p:cNvPicPr preferRelativeResize="0"/>
          <p:nvPr/>
        </p:nvPicPr>
        <p:blipFill rotWithShape="1">
          <a:blip r:embed="rId3">
            <a:alphaModFix/>
          </a:blip>
          <a:srcRect b="8710" l="0" r="0" t="9503"/>
          <a:stretch/>
        </p:blipFill>
        <p:spPr>
          <a:xfrm flipH="1">
            <a:off x="2996942" y="-113513"/>
            <a:ext cx="3007075" cy="2459425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 txBox="1"/>
          <p:nvPr>
            <p:ph idx="1" type="subTitle"/>
          </p:nvPr>
        </p:nvSpPr>
        <p:spPr>
          <a:xfrm>
            <a:off x="269400" y="4350900"/>
            <a:ext cx="86052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Built by            &amp; friends - </a:t>
            </a:r>
            <a:r>
              <a:rPr lang="en" sz="2300"/>
              <a:t>Ethereum infrastructure for social good</a:t>
            </a:r>
            <a:endParaRPr sz="2300"/>
          </a:p>
        </p:txBody>
      </p:sp>
      <p:pic>
        <p:nvPicPr>
          <p:cNvPr id="58" name="Google Shape;58;p13"/>
          <p:cNvPicPr preferRelativeResize="0"/>
          <p:nvPr/>
        </p:nvPicPr>
        <p:blipFill rotWithShape="1">
          <a:blip r:embed="rId4">
            <a:alphaModFix/>
          </a:blip>
          <a:srcRect b="0" l="44005" r="0" t="0"/>
          <a:stretch/>
        </p:blipFill>
        <p:spPr>
          <a:xfrm>
            <a:off x="1362412" y="4166726"/>
            <a:ext cx="973514" cy="792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13"/>
          <p:cNvPicPr preferRelativeResize="0"/>
          <p:nvPr/>
        </p:nvPicPr>
        <p:blipFill rotWithShape="1">
          <a:blip r:embed="rId5">
            <a:alphaModFix/>
          </a:blip>
          <a:srcRect b="6314" l="21243" r="15457" t="5119"/>
          <a:stretch/>
        </p:blipFill>
        <p:spPr>
          <a:xfrm>
            <a:off x="421800" y="233924"/>
            <a:ext cx="698925" cy="97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80678" y="581537"/>
            <a:ext cx="793503" cy="79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2"/>
          <p:cNvSpPr txBox="1"/>
          <p:nvPr>
            <p:ph type="title"/>
          </p:nvPr>
        </p:nvSpPr>
        <p:spPr>
          <a:xfrm>
            <a:off x="311700" y="19277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Trxy the arctic fox thanks you!</a:t>
            </a:r>
            <a:endParaRPr/>
          </a:p>
        </p:txBody>
      </p:sp>
      <p:pic>
        <p:nvPicPr>
          <p:cNvPr id="249" name="Google Shape;24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1200" y="994073"/>
            <a:ext cx="6935775" cy="3901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22"/>
          <p:cNvPicPr preferRelativeResize="0"/>
          <p:nvPr/>
        </p:nvPicPr>
        <p:blipFill rotWithShape="1">
          <a:blip r:embed="rId4">
            <a:alphaModFix/>
          </a:blip>
          <a:srcRect b="8710" l="0" r="0" t="9503"/>
          <a:stretch/>
        </p:blipFill>
        <p:spPr>
          <a:xfrm>
            <a:off x="100825" y="2359051"/>
            <a:ext cx="1665450" cy="1362125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22"/>
          <p:cNvSpPr/>
          <p:nvPr/>
        </p:nvSpPr>
        <p:spPr>
          <a:xfrm>
            <a:off x="100888" y="1249675"/>
            <a:ext cx="1817400" cy="984000"/>
          </a:xfrm>
          <a:prstGeom prst="wedgeEllipseCallout">
            <a:avLst>
              <a:gd fmla="val 18084" name="adj1"/>
              <a:gd fmla="val 84399" name="adj2"/>
            </a:avLst>
          </a:prstGeom>
          <a:solidFill>
            <a:srgbClr val="1998A2">
              <a:alpha val="4634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22"/>
          <p:cNvSpPr txBox="1"/>
          <p:nvPr/>
        </p:nvSpPr>
        <p:spPr>
          <a:xfrm>
            <a:off x="293500" y="1400525"/>
            <a:ext cx="1560600" cy="69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Much charitable</a:t>
            </a:r>
            <a:endParaRPr b="1">
              <a:solidFill>
                <a:srgbClr val="FFFFFF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Very sensor!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253" name="Google Shape;253;p22"/>
          <p:cNvSpPr/>
          <p:nvPr/>
        </p:nvSpPr>
        <p:spPr>
          <a:xfrm>
            <a:off x="253288" y="3916675"/>
            <a:ext cx="1817400" cy="984000"/>
          </a:xfrm>
          <a:prstGeom prst="wedgeEllipseCallout">
            <a:avLst>
              <a:gd fmla="val 14483" name="adj1"/>
              <a:gd fmla="val -99400" name="adj2"/>
            </a:avLst>
          </a:prstGeom>
          <a:solidFill>
            <a:srgbClr val="1998A2">
              <a:alpha val="4634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22"/>
          <p:cNvSpPr txBox="1"/>
          <p:nvPr/>
        </p:nvSpPr>
        <p:spPr>
          <a:xfrm>
            <a:off x="598300" y="4067525"/>
            <a:ext cx="1560600" cy="69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Yip yip!</a:t>
            </a:r>
            <a:endParaRPr b="1">
              <a:solidFill>
                <a:srgbClr val="FFFFFF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Play my gif!</a:t>
            </a:r>
            <a:endParaRPr b="1">
              <a:solidFill>
                <a:srgbClr val="FFFFFF"/>
              </a:solidFill>
            </a:endParaRPr>
          </a:p>
        </p:txBody>
      </p:sp>
      <p:pic>
        <p:nvPicPr>
          <p:cNvPr id="255" name="Google Shape;255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9525" y="2761075"/>
            <a:ext cx="434125" cy="433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311700" y="19277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hazardous life of an autonomous sensor oracle</a:t>
            </a:r>
            <a:endParaRPr/>
          </a:p>
        </p:txBody>
      </p:sp>
      <p:pic>
        <p:nvPicPr>
          <p:cNvPr id="66" name="Google Shape;66;p14" title="Trxy the arctic fox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97025" y="1361475"/>
            <a:ext cx="4710200" cy="3532675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4"/>
          <p:cNvSpPr txBox="1"/>
          <p:nvPr>
            <p:ph idx="1" type="body"/>
          </p:nvPr>
        </p:nvSpPr>
        <p:spPr>
          <a:xfrm>
            <a:off x="0" y="1155917"/>
            <a:ext cx="4342200" cy="1861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Step 1</a:t>
            </a:r>
            <a:r>
              <a:rPr lang="en"/>
              <a:t>: buy super expensive sensor able to support blockchain node</a:t>
            </a:r>
            <a:endParaRPr/>
          </a:p>
          <a:p>
            <a:pPr indent="-342900" lvl="0" marL="457200" rtl="0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Step 2</a:t>
            </a:r>
            <a:r>
              <a:rPr lang="en"/>
              <a:t>: create Ξ</a:t>
            </a:r>
            <a:r>
              <a:rPr lang="en"/>
              <a:t>th </a:t>
            </a:r>
            <a:r>
              <a:rPr lang="en"/>
              <a:t>account &amp; embed private key management in sensor</a:t>
            </a:r>
            <a:endParaRPr/>
          </a:p>
          <a:p>
            <a:pPr indent="-342900" lvl="0" marL="457200" rtl="0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Step 3</a:t>
            </a:r>
            <a:r>
              <a:rPr lang="en"/>
              <a:t>: monitor stuff &amp; register it on the blockchain</a:t>
            </a:r>
            <a:endParaRPr/>
          </a:p>
          <a:p>
            <a:pPr indent="-342900" lvl="0" marL="457200" rtl="0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Step 4</a:t>
            </a:r>
            <a:r>
              <a:rPr lang="en"/>
              <a:t>: Hello Arctic Fox </a:t>
            </a:r>
            <a:r>
              <a:rPr lang="en" sz="2400"/>
              <a:t>😍</a:t>
            </a:r>
            <a:endParaRPr sz="2400"/>
          </a:p>
          <a:p>
            <a:pPr indent="0" lvl="0" marL="914400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/>
              <a:t>     </a:t>
            </a:r>
            <a:r>
              <a:rPr lang="en">
                <a:solidFill>
                  <a:srgbClr val="FFFFFF"/>
                </a:solidFill>
              </a:rPr>
              <a:t> </a:t>
            </a:r>
            <a:r>
              <a:rPr lang="en"/>
              <a:t>Bye bye Ξ</a:t>
            </a:r>
            <a:r>
              <a:rPr lang="en"/>
              <a:t>th </a:t>
            </a:r>
            <a:r>
              <a:rPr lang="en" sz="2400"/>
              <a:t>💸</a:t>
            </a:r>
            <a:endParaRPr sz="24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/>
          <p:nvPr>
            <p:ph type="title"/>
          </p:nvPr>
        </p:nvSpPr>
        <p:spPr>
          <a:xfrm>
            <a:off x="311700" y="19277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SensorTRX puts sensor oracles on a diet</a:t>
            </a:r>
            <a:endParaRPr/>
          </a:p>
        </p:txBody>
      </p:sp>
      <p:sp>
        <p:nvSpPr>
          <p:cNvPr id="73" name="Google Shape;73;p15"/>
          <p:cNvSpPr txBox="1"/>
          <p:nvPr>
            <p:ph idx="1" type="body"/>
          </p:nvPr>
        </p:nvSpPr>
        <p:spPr>
          <a:xfrm>
            <a:off x="311700" y="1228675"/>
            <a:ext cx="8520600" cy="206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featherweight, trustless transaction relay for sensors to trigger smart contracts:</a:t>
            </a:r>
            <a:endParaRPr/>
          </a:p>
          <a:p>
            <a:pPr indent="-342900" lvl="0" marL="457200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No hassle</a:t>
            </a:r>
            <a:r>
              <a:rPr lang="en"/>
              <a:t>: no need to create &amp; manage Ethereum accounts for each sensor</a:t>
            </a:r>
            <a:endParaRPr/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No risk</a:t>
            </a:r>
            <a:r>
              <a:rPr lang="en"/>
              <a:t>: lost or broken sensors don’t manage private keys so can’t lose </a:t>
            </a:r>
            <a:r>
              <a:rPr lang="en"/>
              <a:t>Ξth</a:t>
            </a:r>
            <a:endParaRPr/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Low overhead</a:t>
            </a:r>
            <a:r>
              <a:rPr lang="en"/>
              <a:t>: sensors don’t need to be directly connected to the blockchain</a:t>
            </a:r>
            <a:endParaRPr/>
          </a:p>
          <a:p>
            <a:pPr indent="-342900" lvl="0" marL="457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Decentralised</a:t>
            </a:r>
            <a:r>
              <a:rPr lang="en"/>
              <a:t>: transactions don’t proxy through a centralised node</a:t>
            </a:r>
            <a:endParaRPr/>
          </a:p>
        </p:txBody>
      </p:sp>
      <p:pic>
        <p:nvPicPr>
          <p:cNvPr id="74" name="Google Shape;74;p15"/>
          <p:cNvPicPr preferRelativeResize="0"/>
          <p:nvPr/>
        </p:nvPicPr>
        <p:blipFill rotWithShape="1">
          <a:blip r:embed="rId3">
            <a:alphaModFix/>
          </a:blip>
          <a:srcRect b="8710" l="0" r="0" t="9503"/>
          <a:stretch/>
        </p:blipFill>
        <p:spPr>
          <a:xfrm flipH="1">
            <a:off x="3541450" y="3559201"/>
            <a:ext cx="1676400" cy="1371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7550" y="3969550"/>
            <a:ext cx="420026" cy="419575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5"/>
          <p:cNvSpPr/>
          <p:nvPr/>
        </p:nvSpPr>
        <p:spPr>
          <a:xfrm>
            <a:off x="2017998" y="3688075"/>
            <a:ext cx="1245000" cy="984000"/>
          </a:xfrm>
          <a:prstGeom prst="wedgeEllipseCallout">
            <a:avLst>
              <a:gd fmla="val 80730" name="adj1"/>
              <a:gd fmla="val 18735" name="adj2"/>
            </a:avLst>
          </a:prstGeom>
          <a:solidFill>
            <a:srgbClr val="1998A2">
              <a:alpha val="4634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15"/>
          <p:cNvSpPr txBox="1"/>
          <p:nvPr/>
        </p:nvSpPr>
        <p:spPr>
          <a:xfrm>
            <a:off x="1866899" y="3838925"/>
            <a:ext cx="1560600" cy="69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Yay! Watch</a:t>
            </a:r>
            <a:endParaRPr b="1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me play!</a:t>
            </a:r>
            <a:endParaRPr b="1">
              <a:solidFill>
                <a:srgbClr val="FFFFFF"/>
              </a:solidFill>
            </a:endParaRPr>
          </a:p>
        </p:txBody>
      </p:sp>
      <p:pic>
        <p:nvPicPr>
          <p:cNvPr id="78" name="Google Shape;78;p15"/>
          <p:cNvPicPr preferRelativeResize="0"/>
          <p:nvPr/>
        </p:nvPicPr>
        <p:blipFill rotWithShape="1">
          <a:blip r:embed="rId5">
            <a:alphaModFix/>
          </a:blip>
          <a:srcRect b="6314" l="21243" r="15457" t="5119"/>
          <a:stretch/>
        </p:blipFill>
        <p:spPr>
          <a:xfrm>
            <a:off x="4705049" y="4458000"/>
            <a:ext cx="203175" cy="284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5"/>
          <p:cNvPicPr preferRelativeResize="0"/>
          <p:nvPr/>
        </p:nvPicPr>
        <p:blipFill rotWithShape="1">
          <a:blip r:embed="rId5">
            <a:alphaModFix/>
          </a:blip>
          <a:srcRect b="6314" l="21243" r="15457" t="5119"/>
          <a:stretch/>
        </p:blipFill>
        <p:spPr>
          <a:xfrm>
            <a:off x="4857449" y="4610400"/>
            <a:ext cx="203175" cy="284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5"/>
          <p:cNvPicPr preferRelativeResize="0"/>
          <p:nvPr/>
        </p:nvPicPr>
        <p:blipFill rotWithShape="1">
          <a:blip r:embed="rId5">
            <a:alphaModFix/>
          </a:blip>
          <a:srcRect b="6314" l="21243" r="15457" t="5119"/>
          <a:stretch/>
        </p:blipFill>
        <p:spPr>
          <a:xfrm>
            <a:off x="5047686" y="4750187"/>
            <a:ext cx="203175" cy="284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5"/>
          <p:cNvPicPr preferRelativeResize="0"/>
          <p:nvPr/>
        </p:nvPicPr>
        <p:blipFill rotWithShape="1">
          <a:blip r:embed="rId5">
            <a:alphaModFix/>
          </a:blip>
          <a:srcRect b="6314" l="21243" r="15457" t="5119"/>
          <a:stretch/>
        </p:blipFill>
        <p:spPr>
          <a:xfrm>
            <a:off x="4641461" y="4724963"/>
            <a:ext cx="203175" cy="284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/>
          <p:nvPr>
            <p:ph type="title"/>
          </p:nvPr>
        </p:nvSpPr>
        <p:spPr>
          <a:xfrm>
            <a:off x="311700" y="19277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it works: sign - broadcast - relay</a:t>
            </a:r>
            <a:endParaRPr/>
          </a:p>
        </p:txBody>
      </p:sp>
      <p:sp>
        <p:nvSpPr>
          <p:cNvPr id="87" name="Google Shape;87;p16"/>
          <p:cNvSpPr txBox="1"/>
          <p:nvPr>
            <p:ph idx="1" type="body"/>
          </p:nvPr>
        </p:nvSpPr>
        <p:spPr>
          <a:xfrm>
            <a:off x="311700" y="1114650"/>
            <a:ext cx="8832300" cy="171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Sensors record data and sign it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Signed messages are broadcast publicly over the Internet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Anyone can pick them up, verify their validity off-chain &amp; relay them to Ethereum</a:t>
            </a:r>
            <a:endParaRPr/>
          </a:p>
          <a:p>
            <a:pPr indent="-342900" lvl="0" marL="45720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Relayers are rewarded once the message is accepted by the smart contract</a:t>
            </a:r>
            <a:endParaRPr/>
          </a:p>
        </p:txBody>
      </p:sp>
      <p:pic>
        <p:nvPicPr>
          <p:cNvPr id="88" name="Google Shape;8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6050" y="3113163"/>
            <a:ext cx="1358575" cy="1358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13882" y="2967037"/>
            <a:ext cx="1712916" cy="1712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34662" y="3268846"/>
            <a:ext cx="1226700" cy="1226684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38645" y="3254341"/>
            <a:ext cx="1226702" cy="12266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7"/>
          <p:cNvPicPr preferRelativeResize="0"/>
          <p:nvPr/>
        </p:nvPicPr>
        <p:blipFill rotWithShape="1">
          <a:blip r:embed="rId3">
            <a:alphaModFix/>
          </a:blip>
          <a:srcRect b="0" l="10682" r="0" t="0"/>
          <a:stretch/>
        </p:blipFill>
        <p:spPr>
          <a:xfrm flipH="1">
            <a:off x="6927850" y="1727100"/>
            <a:ext cx="2216150" cy="3416399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7"/>
          <p:cNvSpPr txBox="1"/>
          <p:nvPr>
            <p:ph type="title"/>
          </p:nvPr>
        </p:nvSpPr>
        <p:spPr>
          <a:xfrm>
            <a:off x="311700" y="19277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case: integration with </a:t>
            </a:r>
            <a:endParaRPr/>
          </a:p>
        </p:txBody>
      </p:sp>
      <p:sp>
        <p:nvSpPr>
          <p:cNvPr id="98" name="Google Shape;98;p17"/>
          <p:cNvSpPr txBox="1"/>
          <p:nvPr>
            <p:ph idx="1" type="body"/>
          </p:nvPr>
        </p:nvSpPr>
        <p:spPr>
          <a:xfrm>
            <a:off x="311700" y="1152475"/>
            <a:ext cx="8520600" cy="254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Alice (www.alice.si) is a social impact network built on Ethereum that helps identify provably effective charity projects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Donations on Alice are conditional on results: a charity only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receives money if it proves it has achieved its goals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Until now, claims made by charities on Alice had to be verified 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by a human validator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SensorTRX will now allow claims to be auto-validated by sensors</a:t>
            </a:r>
            <a:endParaRPr/>
          </a:p>
        </p:txBody>
      </p:sp>
      <p:pic>
        <p:nvPicPr>
          <p:cNvPr id="99" name="Google Shape;99;p17"/>
          <p:cNvPicPr preferRelativeResize="0"/>
          <p:nvPr/>
        </p:nvPicPr>
        <p:blipFill rotWithShape="1">
          <a:blip r:embed="rId4">
            <a:alphaModFix/>
          </a:blip>
          <a:srcRect b="0" l="0" r="54597" t="0"/>
          <a:stretch/>
        </p:blipFill>
        <p:spPr>
          <a:xfrm>
            <a:off x="4508412" y="145927"/>
            <a:ext cx="660576" cy="6632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7"/>
          <p:cNvPicPr preferRelativeResize="0"/>
          <p:nvPr/>
        </p:nvPicPr>
        <p:blipFill rotWithShape="1">
          <a:blip r:embed="rId5">
            <a:alphaModFix/>
          </a:blip>
          <a:srcRect b="16397" l="45402" r="0" t="30656"/>
          <a:stretch/>
        </p:blipFill>
        <p:spPr>
          <a:xfrm>
            <a:off x="5193676" y="270377"/>
            <a:ext cx="1119876" cy="495101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7"/>
          <p:cNvSpPr txBox="1"/>
          <p:nvPr/>
        </p:nvSpPr>
        <p:spPr>
          <a:xfrm>
            <a:off x="711550" y="3698011"/>
            <a:ext cx="6217800" cy="10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accent2"/>
                </a:solidFill>
              </a:rPr>
              <a:t>Example: a charity project reducing air pollution</a:t>
            </a:r>
            <a:endParaRPr b="1" sz="1900">
              <a:solidFill>
                <a:schemeClr val="accent2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accent2"/>
                </a:solidFill>
              </a:rPr>
              <a:t>can have its claims validated by air quality sensors</a:t>
            </a:r>
            <a:endParaRPr b="1" sz="19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86342" y="2797004"/>
            <a:ext cx="466142" cy="4661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55600" y="3764903"/>
            <a:ext cx="466141" cy="466143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8"/>
          <p:cNvSpPr/>
          <p:nvPr/>
        </p:nvSpPr>
        <p:spPr>
          <a:xfrm>
            <a:off x="311691" y="3049097"/>
            <a:ext cx="1039500" cy="1039500"/>
          </a:xfrm>
          <a:prstGeom prst="teardrop">
            <a:avLst>
              <a:gd fmla="val 100000" name="adj"/>
            </a:avLst>
          </a:prstGeom>
          <a:solidFill>
            <a:srgbClr val="1998A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09" name="Google Shape;109;p18"/>
          <p:cNvSpPr/>
          <p:nvPr/>
        </p:nvSpPr>
        <p:spPr>
          <a:xfrm>
            <a:off x="402866" y="2966348"/>
            <a:ext cx="1039500" cy="1039500"/>
          </a:xfrm>
          <a:prstGeom prst="teardrop">
            <a:avLst>
              <a:gd fmla="val 100000" name="adj"/>
            </a:avLst>
          </a:prstGeom>
          <a:solidFill>
            <a:srgbClr val="1998A2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10" name="Google Shape;110;p18"/>
          <p:cNvSpPr/>
          <p:nvPr/>
        </p:nvSpPr>
        <p:spPr>
          <a:xfrm rot="-113917">
            <a:off x="1255907" y="2704001"/>
            <a:ext cx="434639" cy="434639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19050">
            <a:solidFill>
              <a:srgbClr val="1998A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18"/>
          <p:cNvSpPr/>
          <p:nvPr/>
        </p:nvSpPr>
        <p:spPr>
          <a:xfrm rot="-115155">
            <a:off x="1120413" y="2416334"/>
            <a:ext cx="850977" cy="850977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19050">
            <a:solidFill>
              <a:srgbClr val="1998A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2" name="Google Shape;112;p18"/>
          <p:cNvGrpSpPr/>
          <p:nvPr/>
        </p:nvGrpSpPr>
        <p:grpSpPr>
          <a:xfrm>
            <a:off x="507691" y="2866960"/>
            <a:ext cx="1039612" cy="1039612"/>
            <a:chOff x="678838" y="3101057"/>
            <a:chExt cx="1453800" cy="1453800"/>
          </a:xfrm>
        </p:grpSpPr>
        <p:sp>
          <p:nvSpPr>
            <p:cNvPr id="113" name="Google Shape;113;p18"/>
            <p:cNvSpPr/>
            <p:nvPr/>
          </p:nvSpPr>
          <p:spPr>
            <a:xfrm>
              <a:off x="678838" y="3101057"/>
              <a:ext cx="1453800" cy="1453800"/>
            </a:xfrm>
            <a:prstGeom prst="teardrop">
              <a:avLst>
                <a:gd fmla="val 100000" name="adj"/>
              </a:avLst>
            </a:prstGeom>
            <a:solidFill>
              <a:srgbClr val="1998A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14" name="Google Shape;114;p18"/>
            <p:cNvSpPr txBox="1"/>
            <p:nvPr/>
          </p:nvSpPr>
          <p:spPr>
            <a:xfrm>
              <a:off x="685089" y="3679421"/>
              <a:ext cx="1430100" cy="35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FFFFFF"/>
                  </a:solidFill>
                </a:rPr>
                <a:t>SENSORS</a:t>
              </a:r>
              <a:endParaRPr sz="1100">
                <a:solidFill>
                  <a:srgbClr val="FFFFFF"/>
                </a:solidFill>
              </a:endParaRPr>
            </a:p>
          </p:txBody>
        </p:sp>
      </p:grpSp>
      <p:sp>
        <p:nvSpPr>
          <p:cNvPr id="115" name="Google Shape;115;p18"/>
          <p:cNvSpPr/>
          <p:nvPr/>
        </p:nvSpPr>
        <p:spPr>
          <a:xfrm rot="-115423">
            <a:off x="1234847" y="2573981"/>
            <a:ext cx="589832" cy="589832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19050">
            <a:solidFill>
              <a:srgbClr val="1998A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18"/>
          <p:cNvSpPr txBox="1"/>
          <p:nvPr>
            <p:ph type="title"/>
          </p:nvPr>
        </p:nvSpPr>
        <p:spPr>
          <a:xfrm>
            <a:off x="311700" y="293676"/>
            <a:ext cx="4443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High level infrastructure</a:t>
            </a:r>
            <a:endParaRPr/>
          </a:p>
        </p:txBody>
      </p:sp>
      <p:pic>
        <p:nvPicPr>
          <p:cNvPr id="117" name="Google Shape;11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7150" y="1960701"/>
            <a:ext cx="912964" cy="9129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62742" y="3920393"/>
            <a:ext cx="912964" cy="9129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62742" y="2930625"/>
            <a:ext cx="912964" cy="9129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24198" y="1743509"/>
            <a:ext cx="466142" cy="4661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8"/>
          <p:cNvPicPr preferRelativeResize="0"/>
          <p:nvPr/>
        </p:nvPicPr>
        <p:blipFill rotWithShape="1">
          <a:blip r:embed="rId4">
            <a:alphaModFix/>
          </a:blip>
          <a:srcRect b="15988" l="7783" r="7707" t="16320"/>
          <a:stretch/>
        </p:blipFill>
        <p:spPr>
          <a:xfrm>
            <a:off x="7034482" y="3496300"/>
            <a:ext cx="1678079" cy="134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8"/>
          <p:cNvPicPr preferRelativeResize="0"/>
          <p:nvPr/>
        </p:nvPicPr>
        <p:blipFill rotWithShape="1">
          <a:blip r:embed="rId5">
            <a:alphaModFix/>
          </a:blip>
          <a:srcRect b="10382" l="19192" r="19626" t="9444"/>
          <a:stretch/>
        </p:blipFill>
        <p:spPr>
          <a:xfrm>
            <a:off x="4235228" y="3082642"/>
            <a:ext cx="923247" cy="7724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67274" y="3949911"/>
            <a:ext cx="730992" cy="730998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8"/>
          <p:cNvSpPr/>
          <p:nvPr/>
        </p:nvSpPr>
        <p:spPr>
          <a:xfrm>
            <a:off x="7072648" y="475897"/>
            <a:ext cx="1556700" cy="1238100"/>
          </a:xfrm>
          <a:prstGeom prst="foldedCorner">
            <a:avLst>
              <a:gd fmla="val 16667" name="adj"/>
            </a:avLst>
          </a:prstGeom>
          <a:solidFill>
            <a:srgbClr val="1998A2">
              <a:alpha val="46340"/>
            </a:srgbClr>
          </a:solidFill>
          <a:ln cap="flat" cmpd="sng" w="9525">
            <a:solidFill>
              <a:srgbClr val="1998A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18"/>
          <p:cNvSpPr txBox="1"/>
          <p:nvPr/>
        </p:nvSpPr>
        <p:spPr>
          <a:xfrm>
            <a:off x="7326461" y="3943138"/>
            <a:ext cx="1211700" cy="257100"/>
          </a:xfrm>
          <a:prstGeom prst="rect">
            <a:avLst/>
          </a:prstGeom>
          <a:noFill/>
          <a:ln>
            <a:noFill/>
          </a:ln>
          <a:effectLst>
            <a:outerShdw rotWithShape="0" algn="bl" dir="5400000" dist="9525">
              <a:srgbClr val="000000">
                <a:alpha val="74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</a:rPr>
              <a:t>RELAYERS</a:t>
            </a:r>
            <a:endParaRPr b="1" sz="1300">
              <a:solidFill>
                <a:srgbClr val="FFFFFF"/>
              </a:solidFill>
            </a:endParaRPr>
          </a:p>
        </p:txBody>
      </p:sp>
      <p:cxnSp>
        <p:nvCxnSpPr>
          <p:cNvPr id="126" name="Google Shape;126;p18"/>
          <p:cNvCxnSpPr>
            <a:stCxn id="114" idx="3"/>
            <a:endCxn id="119" idx="1"/>
          </p:cNvCxnSpPr>
          <p:nvPr/>
        </p:nvCxnSpPr>
        <p:spPr>
          <a:xfrm flipH="1" rot="10800000">
            <a:off x="1534826" y="3387258"/>
            <a:ext cx="1827900" cy="21900"/>
          </a:xfrm>
          <a:prstGeom prst="straightConnector1">
            <a:avLst/>
          </a:prstGeom>
          <a:noFill/>
          <a:ln cap="flat" cmpd="sng" w="19050">
            <a:solidFill>
              <a:srgbClr val="1362EC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7" name="Google Shape;127;p18"/>
          <p:cNvCxnSpPr>
            <a:stCxn id="117" idx="1"/>
            <a:endCxn id="118" idx="1"/>
          </p:cNvCxnSpPr>
          <p:nvPr/>
        </p:nvCxnSpPr>
        <p:spPr>
          <a:xfrm flipH="1">
            <a:off x="3362850" y="2417185"/>
            <a:ext cx="24300" cy="1959600"/>
          </a:xfrm>
          <a:prstGeom prst="bentConnector3">
            <a:avLst>
              <a:gd fmla="val 1080383" name="adj1"/>
            </a:avLst>
          </a:prstGeom>
          <a:noFill/>
          <a:ln cap="flat" cmpd="sng" w="19050">
            <a:solidFill>
              <a:srgbClr val="1362EC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128" name="Google Shape;128;p18"/>
          <p:cNvSpPr txBox="1"/>
          <p:nvPr/>
        </p:nvSpPr>
        <p:spPr>
          <a:xfrm>
            <a:off x="1662388" y="3073850"/>
            <a:ext cx="1409100" cy="2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</a:rPr>
              <a:t>Elliptical curve digital signature</a:t>
            </a:r>
            <a:endParaRPr sz="1300">
              <a:solidFill>
                <a:srgbClr val="FFFFFF"/>
              </a:solidFill>
            </a:endParaRPr>
          </a:p>
        </p:txBody>
      </p:sp>
      <p:cxnSp>
        <p:nvCxnSpPr>
          <p:cNvPr id="129" name="Google Shape;129;p18"/>
          <p:cNvCxnSpPr/>
          <p:nvPr/>
        </p:nvCxnSpPr>
        <p:spPr>
          <a:xfrm>
            <a:off x="3845074" y="2733400"/>
            <a:ext cx="0" cy="340500"/>
          </a:xfrm>
          <a:prstGeom prst="straightConnector1">
            <a:avLst/>
          </a:prstGeom>
          <a:noFill/>
          <a:ln cap="flat" cmpd="sng" w="19050">
            <a:solidFill>
              <a:srgbClr val="1155CC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30" name="Google Shape;130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177972" y="2073498"/>
            <a:ext cx="682775" cy="68275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1" name="Google Shape;131;p18"/>
          <p:cNvCxnSpPr/>
          <p:nvPr/>
        </p:nvCxnSpPr>
        <p:spPr>
          <a:xfrm>
            <a:off x="3819212" y="3750647"/>
            <a:ext cx="0" cy="340500"/>
          </a:xfrm>
          <a:prstGeom prst="straightConnector1">
            <a:avLst/>
          </a:prstGeom>
          <a:noFill/>
          <a:ln cap="flat" cmpd="sng" w="19050">
            <a:solidFill>
              <a:srgbClr val="1155CC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32" name="Google Shape;13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80453" y="4522257"/>
            <a:ext cx="466142" cy="46614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3" name="Google Shape;133;p18"/>
          <p:cNvCxnSpPr/>
          <p:nvPr/>
        </p:nvCxnSpPr>
        <p:spPr>
          <a:xfrm rot="10800000">
            <a:off x="7544461" y="1810325"/>
            <a:ext cx="0" cy="1658100"/>
          </a:xfrm>
          <a:prstGeom prst="straightConnector1">
            <a:avLst/>
          </a:prstGeom>
          <a:noFill/>
          <a:ln cap="flat" cmpd="sng" w="19050">
            <a:solidFill>
              <a:srgbClr val="9900FF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34" name="Google Shape;13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66288" y="1552425"/>
            <a:ext cx="466142" cy="46614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5" name="Google Shape;135;p18"/>
          <p:cNvCxnSpPr>
            <a:stCxn id="134" idx="1"/>
            <a:endCxn id="118" idx="1"/>
          </p:cNvCxnSpPr>
          <p:nvPr/>
        </p:nvCxnSpPr>
        <p:spPr>
          <a:xfrm flipH="1">
            <a:off x="3362788" y="1785496"/>
            <a:ext cx="103500" cy="2591400"/>
          </a:xfrm>
          <a:prstGeom prst="bentConnector3">
            <a:avLst>
              <a:gd fmla="val 330117" name="adj1"/>
            </a:avLst>
          </a:prstGeom>
          <a:noFill/>
          <a:ln cap="flat" cmpd="sng" w="19050">
            <a:solidFill>
              <a:srgbClr val="1362EC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136" name="Google Shape;136;p18"/>
          <p:cNvSpPr txBox="1"/>
          <p:nvPr/>
        </p:nvSpPr>
        <p:spPr>
          <a:xfrm rot="-5400000">
            <a:off x="6455136" y="2544837"/>
            <a:ext cx="1778400" cy="2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</a:rPr>
              <a:t>Off-chain verification</a:t>
            </a:r>
            <a:endParaRPr sz="13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</a:rPr>
              <a:t>   + trx submission</a:t>
            </a:r>
            <a:endParaRPr sz="1300">
              <a:solidFill>
                <a:srgbClr val="FFFFFF"/>
              </a:solidFill>
            </a:endParaRPr>
          </a:p>
        </p:txBody>
      </p:sp>
      <p:cxnSp>
        <p:nvCxnSpPr>
          <p:cNvPr id="137" name="Google Shape;137;p18"/>
          <p:cNvCxnSpPr/>
          <p:nvPr/>
        </p:nvCxnSpPr>
        <p:spPr>
          <a:xfrm rot="10800000">
            <a:off x="8230261" y="1810325"/>
            <a:ext cx="0" cy="1658100"/>
          </a:xfrm>
          <a:prstGeom prst="straightConnector1">
            <a:avLst/>
          </a:prstGeom>
          <a:noFill/>
          <a:ln cap="flat" cmpd="sng" w="19050">
            <a:solidFill>
              <a:srgbClr val="9900FF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138" name="Google Shape;138;p18"/>
          <p:cNvSpPr txBox="1"/>
          <p:nvPr/>
        </p:nvSpPr>
        <p:spPr>
          <a:xfrm rot="5400000">
            <a:off x="7648649" y="2696237"/>
            <a:ext cx="1576500" cy="2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Relayer bounty</a:t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139" name="Google Shape;139;p18"/>
          <p:cNvSpPr/>
          <p:nvPr/>
        </p:nvSpPr>
        <p:spPr>
          <a:xfrm>
            <a:off x="5070200" y="2610774"/>
            <a:ext cx="337800" cy="2022600"/>
          </a:xfrm>
          <a:prstGeom prst="rightBrace">
            <a:avLst>
              <a:gd fmla="val 8333" name="adj1"/>
              <a:gd fmla="val 74205" name="adj2"/>
            </a:avLst>
          </a:prstGeom>
          <a:noFill/>
          <a:ln cap="flat" cmpd="sng" w="19050">
            <a:solidFill>
              <a:srgbClr val="1362E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0" name="Google Shape;140;p18"/>
          <p:cNvCxnSpPr/>
          <p:nvPr/>
        </p:nvCxnSpPr>
        <p:spPr>
          <a:xfrm>
            <a:off x="5408000" y="4111645"/>
            <a:ext cx="1642200" cy="0"/>
          </a:xfrm>
          <a:prstGeom prst="straightConnector1">
            <a:avLst/>
          </a:prstGeom>
          <a:noFill/>
          <a:ln cap="flat" cmpd="sng" w="19050">
            <a:solidFill>
              <a:srgbClr val="1362EC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1" name="Google Shape;141;p18"/>
          <p:cNvSpPr txBox="1"/>
          <p:nvPr/>
        </p:nvSpPr>
        <p:spPr>
          <a:xfrm>
            <a:off x="5206464" y="3759650"/>
            <a:ext cx="1827900" cy="2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</a:rPr>
              <a:t>Read from public messaging (d)apps</a:t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142" name="Google Shape;142;p18"/>
          <p:cNvSpPr txBox="1"/>
          <p:nvPr/>
        </p:nvSpPr>
        <p:spPr>
          <a:xfrm>
            <a:off x="6945786" y="842638"/>
            <a:ext cx="1827900" cy="4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SensorTRX</a:t>
            </a:r>
            <a:endParaRPr b="1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smart contracts</a:t>
            </a:r>
            <a:endParaRPr b="1">
              <a:solidFill>
                <a:srgbClr val="FFFFFF"/>
              </a:solidFill>
            </a:endParaRPr>
          </a:p>
        </p:txBody>
      </p:sp>
      <p:pic>
        <p:nvPicPr>
          <p:cNvPr id="143" name="Google Shape;143;p18"/>
          <p:cNvPicPr preferRelativeResize="0"/>
          <p:nvPr/>
        </p:nvPicPr>
        <p:blipFill rotWithShape="1">
          <a:blip r:embed="rId8">
            <a:alphaModFix/>
          </a:blip>
          <a:srcRect b="21149" l="14513" r="13242" t="19376"/>
          <a:stretch/>
        </p:blipFill>
        <p:spPr>
          <a:xfrm>
            <a:off x="3288398" y="2748500"/>
            <a:ext cx="545154" cy="448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9"/>
          <p:cNvSpPr txBox="1"/>
          <p:nvPr>
            <p:ph type="title"/>
          </p:nvPr>
        </p:nvSpPr>
        <p:spPr>
          <a:xfrm>
            <a:off x="311700" y="192775"/>
            <a:ext cx="5351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Smart contract </a:t>
            </a:r>
            <a:r>
              <a:rPr lang="en"/>
              <a:t>infrastructure</a:t>
            </a:r>
            <a:endParaRPr/>
          </a:p>
        </p:txBody>
      </p:sp>
      <p:sp>
        <p:nvSpPr>
          <p:cNvPr id="149" name="Google Shape;149;p19"/>
          <p:cNvSpPr/>
          <p:nvPr/>
        </p:nvSpPr>
        <p:spPr>
          <a:xfrm>
            <a:off x="2426690" y="1238166"/>
            <a:ext cx="1391700" cy="1039500"/>
          </a:xfrm>
          <a:prstGeom prst="foldedCorner">
            <a:avLst>
              <a:gd fmla="val 16667" name="adj"/>
            </a:avLst>
          </a:prstGeom>
          <a:solidFill>
            <a:srgbClr val="1998A2">
              <a:alpha val="46340"/>
            </a:srgbClr>
          </a:solidFill>
          <a:ln cap="flat" cmpd="sng" w="9525">
            <a:solidFill>
              <a:srgbClr val="1998A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19"/>
          <p:cNvSpPr/>
          <p:nvPr/>
        </p:nvSpPr>
        <p:spPr>
          <a:xfrm>
            <a:off x="4986250" y="1197887"/>
            <a:ext cx="1340100" cy="1119900"/>
          </a:xfrm>
          <a:prstGeom prst="foldedCorner">
            <a:avLst>
              <a:gd fmla="val 16667" name="adj"/>
            </a:avLst>
          </a:prstGeom>
          <a:solidFill>
            <a:srgbClr val="1998A2">
              <a:alpha val="46340"/>
            </a:srgbClr>
          </a:solidFill>
          <a:ln cap="flat" cmpd="sng" w="9525">
            <a:solidFill>
              <a:srgbClr val="1998A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1" name="Google Shape;151;p19"/>
          <p:cNvGrpSpPr/>
          <p:nvPr/>
        </p:nvGrpSpPr>
        <p:grpSpPr>
          <a:xfrm>
            <a:off x="203466" y="1213282"/>
            <a:ext cx="1039612" cy="1039612"/>
            <a:chOff x="678838" y="3101057"/>
            <a:chExt cx="1453800" cy="1453800"/>
          </a:xfrm>
        </p:grpSpPr>
        <p:sp>
          <p:nvSpPr>
            <p:cNvPr id="152" name="Google Shape;152;p19"/>
            <p:cNvSpPr/>
            <p:nvPr/>
          </p:nvSpPr>
          <p:spPr>
            <a:xfrm>
              <a:off x="678838" y="3101057"/>
              <a:ext cx="1453800" cy="1453800"/>
            </a:xfrm>
            <a:prstGeom prst="ellipse">
              <a:avLst/>
            </a:prstGeom>
            <a:solidFill>
              <a:srgbClr val="1998A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53" name="Google Shape;153;p19"/>
            <p:cNvSpPr txBox="1"/>
            <p:nvPr/>
          </p:nvSpPr>
          <p:spPr>
            <a:xfrm>
              <a:off x="685089" y="3679421"/>
              <a:ext cx="1430100" cy="35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FFFFFF"/>
                  </a:solidFill>
                </a:rPr>
                <a:t>PROJECT ADMIN</a:t>
              </a:r>
              <a:endParaRPr sz="1100">
                <a:solidFill>
                  <a:srgbClr val="FFFFFF"/>
                </a:solidFill>
              </a:endParaRPr>
            </a:p>
          </p:txBody>
        </p:sp>
      </p:grpSp>
      <p:sp>
        <p:nvSpPr>
          <p:cNvPr id="154" name="Google Shape;154;p19"/>
          <p:cNvSpPr txBox="1"/>
          <p:nvPr/>
        </p:nvSpPr>
        <p:spPr>
          <a:xfrm>
            <a:off x="5046075" y="1695300"/>
            <a:ext cx="1340100" cy="53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7640" lvl="0" marL="13716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</a:pPr>
            <a:r>
              <a:rPr lang="en" sz="1200">
                <a:solidFill>
                  <a:srgbClr val="FFFFFF"/>
                </a:solidFill>
              </a:rPr>
              <a:t>Main interface</a:t>
            </a:r>
            <a:endParaRPr sz="1200">
              <a:solidFill>
                <a:srgbClr val="FFFFFF"/>
              </a:solidFill>
            </a:endParaRPr>
          </a:p>
          <a:p>
            <a:pPr indent="-167640" lvl="0" marL="13716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</a:pPr>
            <a:r>
              <a:rPr lang="en" sz="1200">
                <a:solidFill>
                  <a:srgbClr val="FFFFFF"/>
                </a:solidFill>
              </a:rPr>
              <a:t>Verification logic</a:t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155" name="Google Shape;155;p19"/>
          <p:cNvSpPr/>
          <p:nvPr/>
        </p:nvSpPr>
        <p:spPr>
          <a:xfrm>
            <a:off x="7165625" y="2708840"/>
            <a:ext cx="1776600" cy="1039500"/>
          </a:xfrm>
          <a:prstGeom prst="foldedCorner">
            <a:avLst>
              <a:gd fmla="val 16667" name="adj"/>
            </a:avLst>
          </a:prstGeom>
          <a:solidFill>
            <a:srgbClr val="1998A2">
              <a:alpha val="46340"/>
            </a:srgbClr>
          </a:solidFill>
          <a:ln cap="flat" cmpd="sng" w="9525">
            <a:solidFill>
              <a:srgbClr val="1998A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19"/>
          <p:cNvSpPr/>
          <p:nvPr/>
        </p:nvSpPr>
        <p:spPr>
          <a:xfrm>
            <a:off x="7165625" y="268338"/>
            <a:ext cx="1776600" cy="1039500"/>
          </a:xfrm>
          <a:prstGeom prst="foldedCorner">
            <a:avLst>
              <a:gd fmla="val 16667" name="adj"/>
            </a:avLst>
          </a:prstGeom>
          <a:solidFill>
            <a:srgbClr val="1998A2">
              <a:alpha val="46340"/>
            </a:srgbClr>
          </a:solidFill>
          <a:ln cap="flat" cmpd="sng" w="9525">
            <a:solidFill>
              <a:srgbClr val="1998A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19"/>
          <p:cNvSpPr/>
          <p:nvPr/>
        </p:nvSpPr>
        <p:spPr>
          <a:xfrm>
            <a:off x="7165625" y="1489640"/>
            <a:ext cx="1776600" cy="1039500"/>
          </a:xfrm>
          <a:prstGeom prst="foldedCorner">
            <a:avLst>
              <a:gd fmla="val 16667" name="adj"/>
            </a:avLst>
          </a:prstGeom>
          <a:solidFill>
            <a:srgbClr val="1998A2">
              <a:alpha val="46340"/>
            </a:srgbClr>
          </a:solidFill>
          <a:ln cap="flat" cmpd="sng" w="9525">
            <a:solidFill>
              <a:srgbClr val="1998A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19"/>
          <p:cNvSpPr txBox="1"/>
          <p:nvPr/>
        </p:nvSpPr>
        <p:spPr>
          <a:xfrm>
            <a:off x="7222713" y="692089"/>
            <a:ext cx="1776600" cy="53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7640" lvl="0" marL="13716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</a:pPr>
            <a:r>
              <a:rPr lang="en" sz="1200">
                <a:solidFill>
                  <a:srgbClr val="FFFFFF"/>
                </a:solidFill>
              </a:rPr>
              <a:t>Whitelist sensors</a:t>
            </a:r>
            <a:endParaRPr sz="1200">
              <a:solidFill>
                <a:srgbClr val="FFFFFF"/>
              </a:solidFill>
            </a:endParaRPr>
          </a:p>
          <a:p>
            <a:pPr indent="-167640" lvl="0" marL="13716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</a:pPr>
            <a:r>
              <a:rPr lang="en" sz="1200">
                <a:solidFill>
                  <a:srgbClr val="FFFFFF"/>
                </a:solidFill>
              </a:rPr>
              <a:t>(De)activate sensors</a:t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159" name="Google Shape;159;p19"/>
          <p:cNvSpPr txBox="1"/>
          <p:nvPr/>
        </p:nvSpPr>
        <p:spPr>
          <a:xfrm>
            <a:off x="7070239" y="2691325"/>
            <a:ext cx="20103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CHARITY CLAIMS REGISTRY CONTRACT</a:t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160" name="Google Shape;160;p19"/>
          <p:cNvSpPr txBox="1"/>
          <p:nvPr/>
        </p:nvSpPr>
        <p:spPr>
          <a:xfrm>
            <a:off x="7235322" y="3168314"/>
            <a:ext cx="1833000" cy="53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7640" lvl="0" marL="13716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</a:pPr>
            <a:r>
              <a:rPr lang="en" sz="1200">
                <a:solidFill>
                  <a:srgbClr val="FFFFFF"/>
                </a:solidFill>
              </a:rPr>
              <a:t>Add claim (clean air!)</a:t>
            </a:r>
            <a:endParaRPr sz="1200">
              <a:solidFill>
                <a:srgbClr val="FFFFFF"/>
              </a:solidFill>
            </a:endParaRPr>
          </a:p>
          <a:p>
            <a:pPr indent="-167640" lvl="0" marL="13716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</a:pPr>
            <a:r>
              <a:rPr lang="en" sz="1200">
                <a:solidFill>
                  <a:srgbClr val="FFFFFF"/>
                </a:solidFill>
              </a:rPr>
              <a:t>Validate claim</a:t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161" name="Google Shape;161;p19"/>
          <p:cNvSpPr txBox="1"/>
          <p:nvPr/>
        </p:nvSpPr>
        <p:spPr>
          <a:xfrm>
            <a:off x="7361686" y="1497878"/>
            <a:ext cx="13425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VERIFIER CONTRACT</a:t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162" name="Google Shape;162;p19"/>
          <p:cNvSpPr txBox="1"/>
          <p:nvPr/>
        </p:nvSpPr>
        <p:spPr>
          <a:xfrm>
            <a:off x="2480442" y="1695815"/>
            <a:ext cx="1340100" cy="53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7640" lvl="0" marL="13716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</a:pPr>
            <a:r>
              <a:rPr lang="en" sz="1200">
                <a:solidFill>
                  <a:srgbClr val="FFFFFF"/>
                </a:solidFill>
              </a:rPr>
              <a:t>Admin gatekeeper</a:t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163" name="Google Shape;163;p19"/>
          <p:cNvSpPr txBox="1"/>
          <p:nvPr/>
        </p:nvSpPr>
        <p:spPr>
          <a:xfrm>
            <a:off x="2354092" y="1313302"/>
            <a:ext cx="1541100" cy="3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AUTHENTICATOR</a:t>
            </a:r>
            <a:endParaRPr sz="12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CONTRACT</a:t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164" name="Google Shape;164;p19"/>
          <p:cNvSpPr txBox="1"/>
          <p:nvPr/>
        </p:nvSpPr>
        <p:spPr>
          <a:xfrm>
            <a:off x="5129310" y="1137190"/>
            <a:ext cx="1039500" cy="53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PROJECT CONTRACT</a:t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165" name="Google Shape;165;p19"/>
          <p:cNvSpPr txBox="1"/>
          <p:nvPr/>
        </p:nvSpPr>
        <p:spPr>
          <a:xfrm>
            <a:off x="7342134" y="250301"/>
            <a:ext cx="13917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SENSOR MGMT CONTRACT</a:t>
            </a:r>
            <a:endParaRPr sz="1200">
              <a:solidFill>
                <a:srgbClr val="FFFFFF"/>
              </a:solidFill>
            </a:endParaRPr>
          </a:p>
        </p:txBody>
      </p:sp>
      <p:cxnSp>
        <p:nvCxnSpPr>
          <p:cNvPr id="166" name="Google Shape;166;p19"/>
          <p:cNvCxnSpPr>
            <a:stCxn id="153" idx="3"/>
            <a:endCxn id="149" idx="1"/>
          </p:cNvCxnSpPr>
          <p:nvPr/>
        </p:nvCxnSpPr>
        <p:spPr>
          <a:xfrm>
            <a:off x="1230601" y="1755480"/>
            <a:ext cx="1196100" cy="2400"/>
          </a:xfrm>
          <a:prstGeom prst="straightConnector1">
            <a:avLst/>
          </a:prstGeom>
          <a:noFill/>
          <a:ln cap="flat" cmpd="sng" w="19050">
            <a:solidFill>
              <a:srgbClr val="1362EC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7" name="Google Shape;167;p19"/>
          <p:cNvSpPr txBox="1"/>
          <p:nvPr/>
        </p:nvSpPr>
        <p:spPr>
          <a:xfrm>
            <a:off x="1014951" y="1425314"/>
            <a:ext cx="1541100" cy="2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</a:rPr>
              <a:t>Manages</a:t>
            </a:r>
            <a:endParaRPr sz="1300">
              <a:solidFill>
                <a:srgbClr val="FFFFFF"/>
              </a:solidFill>
            </a:endParaRPr>
          </a:p>
          <a:p>
            <a:pPr indent="0" lvl="0" marL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</a:rPr>
              <a:t>sensors</a:t>
            </a:r>
            <a:endParaRPr sz="1300">
              <a:solidFill>
                <a:srgbClr val="FFFFFF"/>
              </a:solidFill>
            </a:endParaRPr>
          </a:p>
        </p:txBody>
      </p:sp>
      <p:cxnSp>
        <p:nvCxnSpPr>
          <p:cNvPr id="168" name="Google Shape;168;p19"/>
          <p:cNvCxnSpPr>
            <a:stCxn id="149" idx="3"/>
            <a:endCxn id="150" idx="1"/>
          </p:cNvCxnSpPr>
          <p:nvPr/>
        </p:nvCxnSpPr>
        <p:spPr>
          <a:xfrm>
            <a:off x="3818390" y="1757916"/>
            <a:ext cx="1167900" cy="0"/>
          </a:xfrm>
          <a:prstGeom prst="straightConnector1">
            <a:avLst/>
          </a:prstGeom>
          <a:noFill/>
          <a:ln cap="flat" cmpd="sng" w="19050">
            <a:solidFill>
              <a:srgbClr val="1362EC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69" name="Google Shape;16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1050" y="3575776"/>
            <a:ext cx="1005325" cy="10053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" name="Google Shape;170;p19"/>
          <p:cNvGrpSpPr/>
          <p:nvPr/>
        </p:nvGrpSpPr>
        <p:grpSpPr>
          <a:xfrm>
            <a:off x="212553" y="2724877"/>
            <a:ext cx="1370765" cy="1381027"/>
            <a:chOff x="235500" y="3316462"/>
            <a:chExt cx="1148044" cy="1156639"/>
          </a:xfrm>
        </p:grpSpPr>
        <p:sp>
          <p:nvSpPr>
            <p:cNvPr id="171" name="Google Shape;171;p19"/>
            <p:cNvSpPr/>
            <p:nvPr/>
          </p:nvSpPr>
          <p:spPr>
            <a:xfrm>
              <a:off x="235500" y="3760301"/>
              <a:ext cx="712800" cy="712800"/>
            </a:xfrm>
            <a:prstGeom prst="teardrop">
              <a:avLst>
                <a:gd fmla="val 100000" name="adj"/>
              </a:avLst>
            </a:prstGeom>
            <a:solidFill>
              <a:srgbClr val="1998A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72" name="Google Shape;172;p19"/>
            <p:cNvSpPr/>
            <p:nvPr/>
          </p:nvSpPr>
          <p:spPr>
            <a:xfrm>
              <a:off x="298031" y="3703548"/>
              <a:ext cx="712800" cy="712800"/>
            </a:xfrm>
            <a:prstGeom prst="teardrop">
              <a:avLst>
                <a:gd fmla="val 100000" name="adj"/>
              </a:avLst>
            </a:prstGeom>
            <a:solidFill>
              <a:srgbClr val="1998A2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73" name="Google Shape;173;p19"/>
            <p:cNvSpPr/>
            <p:nvPr/>
          </p:nvSpPr>
          <p:spPr>
            <a:xfrm rot="-114203">
              <a:off x="883093" y="3523607"/>
              <a:ext cx="298064" cy="298064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19050">
              <a:solidFill>
                <a:srgbClr val="1998A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19"/>
            <p:cNvSpPr/>
            <p:nvPr/>
          </p:nvSpPr>
          <p:spPr>
            <a:xfrm rot="-116669">
              <a:off x="790276" y="3326194"/>
              <a:ext cx="583536" cy="583536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19050">
              <a:solidFill>
                <a:srgbClr val="1998A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19"/>
            <p:cNvSpPr/>
            <p:nvPr/>
          </p:nvSpPr>
          <p:spPr>
            <a:xfrm>
              <a:off x="369895" y="3635242"/>
              <a:ext cx="712944" cy="712944"/>
            </a:xfrm>
            <a:prstGeom prst="teardrop">
              <a:avLst>
                <a:gd fmla="val 100000" name="adj"/>
              </a:avLst>
            </a:prstGeom>
            <a:solidFill>
              <a:srgbClr val="1998A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76" name="Google Shape;176;p19"/>
            <p:cNvSpPr/>
            <p:nvPr/>
          </p:nvSpPr>
          <p:spPr>
            <a:xfrm rot="-114719">
              <a:off x="868599" y="3434487"/>
              <a:ext cx="404625" cy="404625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19050">
              <a:solidFill>
                <a:srgbClr val="1998A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19"/>
          <p:cNvSpPr txBox="1"/>
          <p:nvPr/>
        </p:nvSpPr>
        <p:spPr>
          <a:xfrm>
            <a:off x="253990" y="3413930"/>
            <a:ext cx="1112400" cy="20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</a:rPr>
              <a:t>SENSORS</a:t>
            </a:r>
            <a:endParaRPr sz="1100">
              <a:solidFill>
                <a:srgbClr val="FFFFFF"/>
              </a:solidFill>
            </a:endParaRPr>
          </a:p>
        </p:txBody>
      </p:sp>
      <p:cxnSp>
        <p:nvCxnSpPr>
          <p:cNvPr id="178" name="Google Shape;178;p19"/>
          <p:cNvCxnSpPr>
            <a:stCxn id="179" idx="2"/>
            <a:endCxn id="180" idx="1"/>
          </p:cNvCxnSpPr>
          <p:nvPr/>
        </p:nvCxnSpPr>
        <p:spPr>
          <a:xfrm flipH="1" rot="-5400000">
            <a:off x="1455224" y="3430126"/>
            <a:ext cx="339300" cy="1254900"/>
          </a:xfrm>
          <a:prstGeom prst="bentConnector2">
            <a:avLst/>
          </a:prstGeom>
          <a:noFill/>
          <a:ln cap="flat" cmpd="sng" w="19050">
            <a:solidFill>
              <a:srgbClr val="99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1" name="Google Shape;181;p19"/>
          <p:cNvSpPr txBox="1"/>
          <p:nvPr/>
        </p:nvSpPr>
        <p:spPr>
          <a:xfrm>
            <a:off x="786826" y="3901428"/>
            <a:ext cx="1541100" cy="2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</a:rPr>
              <a:t>Broadcast</a:t>
            </a:r>
            <a:endParaRPr sz="1300">
              <a:solidFill>
                <a:srgbClr val="FFFFFF"/>
              </a:solidFill>
            </a:endParaRPr>
          </a:p>
          <a:p>
            <a:pPr indent="0" lvl="0" marL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</a:rPr>
              <a:t>signed data</a:t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182" name="Google Shape;182;p19"/>
          <p:cNvSpPr/>
          <p:nvPr/>
        </p:nvSpPr>
        <p:spPr>
          <a:xfrm>
            <a:off x="5122762" y="2724288"/>
            <a:ext cx="1189725" cy="600175"/>
          </a:xfrm>
          <a:prstGeom prst="flowChartDecision">
            <a:avLst/>
          </a:prstGeom>
          <a:solidFill>
            <a:srgbClr val="999999">
              <a:alpha val="68850"/>
            </a:srgbClr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183" name="Google Shape;183;p19"/>
          <p:cNvSpPr txBox="1"/>
          <p:nvPr/>
        </p:nvSpPr>
        <p:spPr>
          <a:xfrm>
            <a:off x="2175988" y="4129927"/>
            <a:ext cx="854400" cy="40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</a:rPr>
              <a:t>RELAYER</a:t>
            </a:r>
            <a:endParaRPr sz="1100">
              <a:solidFill>
                <a:srgbClr val="FFFFFF"/>
              </a:solidFill>
            </a:endParaRPr>
          </a:p>
        </p:txBody>
      </p:sp>
      <p:sp>
        <p:nvSpPr>
          <p:cNvPr id="184" name="Google Shape;184;p19"/>
          <p:cNvSpPr txBox="1"/>
          <p:nvPr/>
        </p:nvSpPr>
        <p:spPr>
          <a:xfrm>
            <a:off x="5244138" y="2720576"/>
            <a:ext cx="965400" cy="53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Sensor whitelisted?</a:t>
            </a:r>
            <a:endParaRPr sz="1000">
              <a:solidFill>
                <a:srgbClr val="FFFFFF"/>
              </a:solidFill>
            </a:endParaRPr>
          </a:p>
        </p:txBody>
      </p:sp>
      <p:cxnSp>
        <p:nvCxnSpPr>
          <p:cNvPr id="185" name="Google Shape;185;p19"/>
          <p:cNvCxnSpPr>
            <a:stCxn id="186" idx="3"/>
            <a:endCxn id="187" idx="1"/>
          </p:cNvCxnSpPr>
          <p:nvPr/>
        </p:nvCxnSpPr>
        <p:spPr>
          <a:xfrm flipH="1" rot="10800000">
            <a:off x="2843076" y="2204013"/>
            <a:ext cx="2106600" cy="1694100"/>
          </a:xfrm>
          <a:prstGeom prst="bentConnector3">
            <a:avLst>
              <a:gd fmla="val 50003" name="adj1"/>
            </a:avLst>
          </a:prstGeom>
          <a:noFill/>
          <a:ln cap="flat" cmpd="sng" w="19050">
            <a:solidFill>
              <a:srgbClr val="99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7" name="Google Shape;187;p19"/>
          <p:cNvSpPr/>
          <p:nvPr/>
        </p:nvSpPr>
        <p:spPr>
          <a:xfrm>
            <a:off x="4949812" y="2075313"/>
            <a:ext cx="2334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19"/>
          <p:cNvSpPr/>
          <p:nvPr/>
        </p:nvSpPr>
        <p:spPr>
          <a:xfrm>
            <a:off x="2609676" y="3769563"/>
            <a:ext cx="2334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19"/>
          <p:cNvSpPr txBox="1"/>
          <p:nvPr/>
        </p:nvSpPr>
        <p:spPr>
          <a:xfrm rot="-5400000">
            <a:off x="2974478" y="2966028"/>
            <a:ext cx="1460400" cy="2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</a:rPr>
              <a:t>D</a:t>
            </a:r>
            <a:r>
              <a:rPr lang="en" sz="1300">
                <a:solidFill>
                  <a:srgbClr val="FFFFFF"/>
                </a:solidFill>
              </a:rPr>
              <a:t>ata query for</a:t>
            </a:r>
            <a:endParaRPr sz="1300">
              <a:solidFill>
                <a:srgbClr val="FFFFFF"/>
              </a:solidFill>
            </a:endParaRPr>
          </a:p>
          <a:p>
            <a:pPr indent="0" lvl="0" marL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</a:rPr>
              <a:t>off-chain verif.</a:t>
            </a:r>
            <a:endParaRPr sz="1300">
              <a:solidFill>
                <a:srgbClr val="FFFFFF"/>
              </a:solidFill>
            </a:endParaRPr>
          </a:p>
        </p:txBody>
      </p:sp>
      <p:cxnSp>
        <p:nvCxnSpPr>
          <p:cNvPr id="189" name="Google Shape;189;p19"/>
          <p:cNvCxnSpPr>
            <a:endCxn id="182" idx="0"/>
          </p:cNvCxnSpPr>
          <p:nvPr/>
        </p:nvCxnSpPr>
        <p:spPr>
          <a:xfrm>
            <a:off x="5717625" y="2324388"/>
            <a:ext cx="0" cy="399900"/>
          </a:xfrm>
          <a:prstGeom prst="straightConnector1">
            <a:avLst/>
          </a:prstGeom>
          <a:noFill/>
          <a:ln cap="flat" cmpd="sng" w="19050">
            <a:solidFill>
              <a:srgbClr val="99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0" name="Google Shape;190;p19"/>
          <p:cNvCxnSpPr>
            <a:stCxn id="182" idx="2"/>
            <a:endCxn id="191" idx="0"/>
          </p:cNvCxnSpPr>
          <p:nvPr/>
        </p:nvCxnSpPr>
        <p:spPr>
          <a:xfrm>
            <a:off x="5717625" y="3324463"/>
            <a:ext cx="900" cy="388800"/>
          </a:xfrm>
          <a:prstGeom prst="straightConnector1">
            <a:avLst/>
          </a:prstGeom>
          <a:noFill/>
          <a:ln cap="flat" cmpd="sng" w="19050">
            <a:solidFill>
              <a:srgbClr val="99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2" name="Google Shape;192;p19"/>
          <p:cNvSpPr/>
          <p:nvPr/>
        </p:nvSpPr>
        <p:spPr>
          <a:xfrm>
            <a:off x="4402236" y="4590913"/>
            <a:ext cx="1273200" cy="338400"/>
          </a:xfrm>
          <a:prstGeom prst="roundRect">
            <a:avLst>
              <a:gd fmla="val 16667" name="adj"/>
            </a:avLst>
          </a:prstGeom>
          <a:solidFill>
            <a:srgbClr val="999999">
              <a:alpha val="68850"/>
            </a:srgbClr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19"/>
          <p:cNvSpPr txBox="1"/>
          <p:nvPr/>
        </p:nvSpPr>
        <p:spPr>
          <a:xfrm>
            <a:off x="4311725" y="4488986"/>
            <a:ext cx="1460400" cy="53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Relayer decides to</a:t>
            </a:r>
            <a:endParaRPr sz="10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relay to blockchain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194" name="Google Shape;194;p19"/>
          <p:cNvSpPr/>
          <p:nvPr/>
        </p:nvSpPr>
        <p:spPr>
          <a:xfrm>
            <a:off x="6002973" y="4590913"/>
            <a:ext cx="1189800" cy="338400"/>
          </a:xfrm>
          <a:prstGeom prst="roundRect">
            <a:avLst>
              <a:gd fmla="val 16667" name="adj"/>
            </a:avLst>
          </a:prstGeom>
          <a:solidFill>
            <a:srgbClr val="999999">
              <a:alpha val="68850"/>
            </a:srgbClr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19"/>
          <p:cNvSpPr/>
          <p:nvPr/>
        </p:nvSpPr>
        <p:spPr>
          <a:xfrm>
            <a:off x="5122762" y="3714888"/>
            <a:ext cx="1189725" cy="600175"/>
          </a:xfrm>
          <a:prstGeom prst="flowChartDecision">
            <a:avLst/>
          </a:prstGeom>
          <a:solidFill>
            <a:srgbClr val="999999">
              <a:alpha val="68850"/>
            </a:srgbClr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196" name="Google Shape;196;p19"/>
          <p:cNvSpPr txBox="1"/>
          <p:nvPr/>
        </p:nvSpPr>
        <p:spPr>
          <a:xfrm>
            <a:off x="5218413" y="3773213"/>
            <a:ext cx="1039500" cy="53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Data validates a claim?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197" name="Google Shape;197;p19"/>
          <p:cNvSpPr txBox="1"/>
          <p:nvPr/>
        </p:nvSpPr>
        <p:spPr>
          <a:xfrm>
            <a:off x="7238475" y="1982913"/>
            <a:ext cx="1776600" cy="38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7640" lvl="0" marL="13716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</a:pPr>
            <a:r>
              <a:rPr lang="en" sz="1200">
                <a:solidFill>
                  <a:srgbClr val="FFFFFF"/>
                </a:solidFill>
              </a:rPr>
              <a:t>Signature</a:t>
            </a:r>
            <a:r>
              <a:rPr lang="en" sz="1200">
                <a:solidFill>
                  <a:srgbClr val="FFFFFF"/>
                </a:solidFill>
              </a:rPr>
              <a:t> verification</a:t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198" name="Google Shape;198;p19"/>
          <p:cNvSpPr txBox="1"/>
          <p:nvPr/>
        </p:nvSpPr>
        <p:spPr>
          <a:xfrm>
            <a:off x="5828238" y="4491100"/>
            <a:ext cx="1541100" cy="53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Clever relayer</a:t>
            </a:r>
            <a:endParaRPr sz="10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d</a:t>
            </a:r>
            <a:r>
              <a:rPr lang="en" sz="1000">
                <a:solidFill>
                  <a:srgbClr val="FFFFFF"/>
                </a:solidFill>
              </a:rPr>
              <a:t>ecides not to relay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180" name="Google Shape;180;p19"/>
          <p:cNvSpPr/>
          <p:nvPr/>
        </p:nvSpPr>
        <p:spPr>
          <a:xfrm>
            <a:off x="2252324" y="4098537"/>
            <a:ext cx="2334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19"/>
          <p:cNvSpPr/>
          <p:nvPr/>
        </p:nvSpPr>
        <p:spPr>
          <a:xfrm>
            <a:off x="880724" y="3630826"/>
            <a:ext cx="2334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19"/>
          <p:cNvSpPr txBox="1"/>
          <p:nvPr/>
        </p:nvSpPr>
        <p:spPr>
          <a:xfrm>
            <a:off x="5452176" y="3343282"/>
            <a:ext cx="5403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YES</a:t>
            </a:r>
            <a:endParaRPr sz="1000">
              <a:solidFill>
                <a:srgbClr val="FFFFFF"/>
              </a:solidFill>
            </a:endParaRPr>
          </a:p>
        </p:txBody>
      </p:sp>
      <p:cxnSp>
        <p:nvCxnSpPr>
          <p:cNvPr id="200" name="Google Shape;200;p19"/>
          <p:cNvCxnSpPr>
            <a:stCxn id="195" idx="1"/>
            <a:endCxn id="192" idx="0"/>
          </p:cNvCxnSpPr>
          <p:nvPr/>
        </p:nvCxnSpPr>
        <p:spPr>
          <a:xfrm flipH="1">
            <a:off x="5038762" y="4014975"/>
            <a:ext cx="84000" cy="576000"/>
          </a:xfrm>
          <a:prstGeom prst="bentConnector2">
            <a:avLst/>
          </a:prstGeom>
          <a:noFill/>
          <a:ln cap="flat" cmpd="sng" w="19050">
            <a:solidFill>
              <a:srgbClr val="99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1" name="Google Shape;201;p19"/>
          <p:cNvSpPr txBox="1"/>
          <p:nvPr/>
        </p:nvSpPr>
        <p:spPr>
          <a:xfrm>
            <a:off x="5155900" y="2274672"/>
            <a:ext cx="1460400" cy="2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</a:rPr>
              <a:t>Q</a:t>
            </a:r>
            <a:r>
              <a:rPr lang="en" sz="1300">
                <a:solidFill>
                  <a:srgbClr val="FFFFFF"/>
                </a:solidFill>
              </a:rPr>
              <a:t>uery response</a:t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02" name="Google Shape;202;p19"/>
          <p:cNvSpPr txBox="1"/>
          <p:nvPr/>
        </p:nvSpPr>
        <p:spPr>
          <a:xfrm>
            <a:off x="4777937" y="4105282"/>
            <a:ext cx="5403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YES</a:t>
            </a:r>
            <a:endParaRPr sz="1000">
              <a:solidFill>
                <a:srgbClr val="FFFFFF"/>
              </a:solidFill>
            </a:endParaRPr>
          </a:p>
        </p:txBody>
      </p:sp>
      <p:cxnSp>
        <p:nvCxnSpPr>
          <p:cNvPr id="203" name="Google Shape;203;p19"/>
          <p:cNvCxnSpPr>
            <a:stCxn id="182" idx="3"/>
            <a:endCxn id="194" idx="0"/>
          </p:cNvCxnSpPr>
          <p:nvPr/>
        </p:nvCxnSpPr>
        <p:spPr>
          <a:xfrm>
            <a:off x="6312487" y="3024375"/>
            <a:ext cx="285300" cy="1566600"/>
          </a:xfrm>
          <a:prstGeom prst="bentConnector2">
            <a:avLst/>
          </a:prstGeom>
          <a:noFill/>
          <a:ln cap="flat" cmpd="sng" w="19050">
            <a:solidFill>
              <a:srgbClr val="99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4" name="Google Shape;204;p19"/>
          <p:cNvCxnSpPr>
            <a:stCxn id="195" idx="3"/>
            <a:endCxn id="194" idx="0"/>
          </p:cNvCxnSpPr>
          <p:nvPr/>
        </p:nvCxnSpPr>
        <p:spPr>
          <a:xfrm>
            <a:off x="6312487" y="4014975"/>
            <a:ext cx="285300" cy="576000"/>
          </a:xfrm>
          <a:prstGeom prst="bentConnector2">
            <a:avLst/>
          </a:prstGeom>
          <a:noFill/>
          <a:ln cap="flat" cmpd="sng" w="19050">
            <a:solidFill>
              <a:srgbClr val="99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5" name="Google Shape;205;p19"/>
          <p:cNvCxnSpPr>
            <a:stCxn id="192" idx="1"/>
            <a:endCxn id="183" idx="2"/>
          </p:cNvCxnSpPr>
          <p:nvPr/>
        </p:nvCxnSpPr>
        <p:spPr>
          <a:xfrm rot="10800000">
            <a:off x="2603136" y="4536313"/>
            <a:ext cx="1799100" cy="223800"/>
          </a:xfrm>
          <a:prstGeom prst="bentConnector2">
            <a:avLst/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6" name="Google Shape;206;p19"/>
          <p:cNvSpPr txBox="1"/>
          <p:nvPr/>
        </p:nvSpPr>
        <p:spPr>
          <a:xfrm>
            <a:off x="6189477" y="2986456"/>
            <a:ext cx="5403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NO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207" name="Google Shape;207;p19"/>
          <p:cNvSpPr txBox="1"/>
          <p:nvPr/>
        </p:nvSpPr>
        <p:spPr>
          <a:xfrm>
            <a:off x="6189477" y="3977056"/>
            <a:ext cx="5403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NO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208" name="Google Shape;208;p19"/>
          <p:cNvSpPr txBox="1"/>
          <p:nvPr/>
        </p:nvSpPr>
        <p:spPr>
          <a:xfrm>
            <a:off x="2731163" y="4426441"/>
            <a:ext cx="1460400" cy="2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</a:rPr>
              <a:t>Contract pays</a:t>
            </a:r>
            <a:endParaRPr sz="1300">
              <a:solidFill>
                <a:srgbClr val="FFFFFF"/>
              </a:solidFill>
            </a:endParaRPr>
          </a:p>
          <a:p>
            <a:pPr indent="0" lvl="0" marL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</a:rPr>
              <a:t>relay bounty</a:t>
            </a:r>
            <a:endParaRPr sz="1300">
              <a:solidFill>
                <a:srgbClr val="FFFFFF"/>
              </a:solidFill>
            </a:endParaRPr>
          </a:p>
        </p:txBody>
      </p:sp>
      <p:cxnSp>
        <p:nvCxnSpPr>
          <p:cNvPr id="209" name="Google Shape;209;p19"/>
          <p:cNvCxnSpPr/>
          <p:nvPr/>
        </p:nvCxnSpPr>
        <p:spPr>
          <a:xfrm>
            <a:off x="6326350" y="1757837"/>
            <a:ext cx="825000" cy="0"/>
          </a:xfrm>
          <a:prstGeom prst="straightConnector1">
            <a:avLst/>
          </a:prstGeom>
          <a:noFill/>
          <a:ln cap="flat" cmpd="sng" w="19050">
            <a:solidFill>
              <a:srgbClr val="1362EC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210" name="Google Shape;210;p19"/>
          <p:cNvSpPr/>
          <p:nvPr/>
        </p:nvSpPr>
        <p:spPr>
          <a:xfrm>
            <a:off x="6930450" y="832413"/>
            <a:ext cx="233397" cy="2131500"/>
          </a:xfrm>
          <a:custGeom>
            <a:rect b="b" l="l" r="r" t="t"/>
            <a:pathLst>
              <a:path extrusionOk="0" h="85260" w="7063">
                <a:moveTo>
                  <a:pt x="6559" y="0"/>
                </a:moveTo>
                <a:lnTo>
                  <a:pt x="0" y="0"/>
                </a:lnTo>
                <a:lnTo>
                  <a:pt x="0" y="85260"/>
                </a:lnTo>
                <a:lnTo>
                  <a:pt x="7063" y="85260"/>
                </a:lnTo>
              </a:path>
            </a:pathLst>
          </a:custGeom>
          <a:noFill/>
          <a:ln cap="flat" cmpd="sng" w="19050">
            <a:solidFill>
              <a:srgbClr val="1362EC"/>
            </a:solidFill>
            <a:prstDash val="solid"/>
            <a:round/>
            <a:headEnd len="med" w="med" type="triangle"/>
            <a:tailEnd len="med" w="med" type="triangle"/>
          </a:ln>
        </p:spPr>
      </p:sp>
      <p:cxnSp>
        <p:nvCxnSpPr>
          <p:cNvPr id="211" name="Google Shape;211;p19"/>
          <p:cNvCxnSpPr>
            <a:stCxn id="212" idx="2"/>
          </p:cNvCxnSpPr>
          <p:nvPr/>
        </p:nvCxnSpPr>
        <p:spPr>
          <a:xfrm flipH="1" rot="-5400000">
            <a:off x="8046174" y="3404738"/>
            <a:ext cx="656100" cy="1388100"/>
          </a:xfrm>
          <a:prstGeom prst="bentConnector2">
            <a:avLst/>
          </a:prstGeom>
          <a:noFill/>
          <a:ln cap="flat" cmpd="sng" w="19050">
            <a:solidFill>
              <a:schemeClr val="accent5"/>
            </a:solidFill>
            <a:prstDash val="dashDot"/>
            <a:round/>
            <a:headEnd len="med" w="med" type="triangle"/>
            <a:tailEnd len="med" w="med" type="triangle"/>
          </a:ln>
        </p:spPr>
      </p:cxnSp>
      <p:sp>
        <p:nvSpPr>
          <p:cNvPr id="212" name="Google Shape;212;p19"/>
          <p:cNvSpPr/>
          <p:nvPr/>
        </p:nvSpPr>
        <p:spPr>
          <a:xfrm>
            <a:off x="7563474" y="3513638"/>
            <a:ext cx="2334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3" name="Google Shape;213;p19"/>
          <p:cNvPicPr preferRelativeResize="0"/>
          <p:nvPr/>
        </p:nvPicPr>
        <p:blipFill rotWithShape="1">
          <a:blip r:embed="rId4">
            <a:alphaModFix/>
          </a:blip>
          <a:srcRect b="0" l="0" r="54597" t="0"/>
          <a:stretch/>
        </p:blipFill>
        <p:spPr>
          <a:xfrm>
            <a:off x="8223985" y="3925913"/>
            <a:ext cx="571597" cy="5739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19"/>
          <p:cNvPicPr preferRelativeResize="0"/>
          <p:nvPr/>
        </p:nvPicPr>
        <p:blipFill rotWithShape="1">
          <a:blip r:embed="rId5">
            <a:alphaModFix/>
          </a:blip>
          <a:srcRect b="16397" l="45402" r="0" t="30656"/>
          <a:stretch/>
        </p:blipFill>
        <p:spPr>
          <a:xfrm>
            <a:off x="8142139" y="4414220"/>
            <a:ext cx="852601" cy="37694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5" name="Google Shape;215;p19"/>
          <p:cNvCxnSpPr>
            <a:endCxn id="187" idx="2"/>
          </p:cNvCxnSpPr>
          <p:nvPr/>
        </p:nvCxnSpPr>
        <p:spPr>
          <a:xfrm rot="-5400000">
            <a:off x="3718462" y="3204963"/>
            <a:ext cx="2220600" cy="475500"/>
          </a:xfrm>
          <a:prstGeom prst="bentConnector3">
            <a:avLst>
              <a:gd fmla="val 82921" name="adj1"/>
            </a:avLst>
          </a:prstGeom>
          <a:noFill/>
          <a:ln cap="flat" cmpd="sng" w="19050">
            <a:solidFill>
              <a:srgbClr val="FF99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6" name="Google Shape;216;p19"/>
          <p:cNvSpPr txBox="1"/>
          <p:nvPr/>
        </p:nvSpPr>
        <p:spPr>
          <a:xfrm rot="-5400000">
            <a:off x="3672890" y="3345452"/>
            <a:ext cx="1460400" cy="2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</a:rPr>
              <a:t>Relayer submits sensor data/msg</a:t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17" name="Google Shape;217;p19"/>
          <p:cNvSpPr/>
          <p:nvPr/>
        </p:nvSpPr>
        <p:spPr>
          <a:xfrm rot="5400000">
            <a:off x="3021130" y="-1414753"/>
            <a:ext cx="293768" cy="4889022"/>
          </a:xfrm>
          <a:custGeom>
            <a:rect b="b" l="l" r="r" t="t"/>
            <a:pathLst>
              <a:path extrusionOk="0" h="85260" w="7063">
                <a:moveTo>
                  <a:pt x="6559" y="0"/>
                </a:moveTo>
                <a:lnTo>
                  <a:pt x="0" y="0"/>
                </a:lnTo>
                <a:lnTo>
                  <a:pt x="0" y="85260"/>
                </a:lnTo>
                <a:lnTo>
                  <a:pt x="7063" y="85260"/>
                </a:lnTo>
              </a:path>
            </a:pathLst>
          </a:custGeom>
          <a:noFill/>
          <a:ln cap="flat" cmpd="sng" w="19050">
            <a:solidFill>
              <a:srgbClr val="1362EC"/>
            </a:solidFill>
            <a:prstDash val="solid"/>
            <a:round/>
            <a:headEnd len="med" w="med" type="triangle"/>
            <a:tailEnd len="med" w="med" type="none"/>
          </a:ln>
        </p:spPr>
      </p:sp>
      <p:sp>
        <p:nvSpPr>
          <p:cNvPr id="218" name="Google Shape;218;p19"/>
          <p:cNvSpPr txBox="1"/>
          <p:nvPr/>
        </p:nvSpPr>
        <p:spPr>
          <a:xfrm>
            <a:off x="793525" y="803650"/>
            <a:ext cx="2833800" cy="2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</a:rPr>
              <a:t>Credits </a:t>
            </a:r>
            <a:r>
              <a:rPr lang="en" sz="1300">
                <a:solidFill>
                  <a:srgbClr val="FFFFFF"/>
                </a:solidFill>
              </a:rPr>
              <a:t>Ξth for gas &amp; relay bounties</a:t>
            </a:r>
            <a:endParaRPr sz="13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0"/>
          <p:cNvSpPr txBox="1"/>
          <p:nvPr>
            <p:ph type="title"/>
          </p:nvPr>
        </p:nvSpPr>
        <p:spPr>
          <a:xfrm>
            <a:off x="311700" y="19277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Check </a:t>
            </a:r>
            <a:r>
              <a:rPr lang="en"/>
              <a:t>out </a:t>
            </a:r>
            <a:r>
              <a:rPr lang="en" u="sng">
                <a:solidFill>
                  <a:schemeClr val="hlink"/>
                </a:solidFill>
                <a:hlinkClick r:id="rId3"/>
              </a:rPr>
              <a:t>our demo</a:t>
            </a:r>
            <a:endParaRPr/>
          </a:p>
        </p:txBody>
      </p:sp>
      <p:pic>
        <p:nvPicPr>
          <p:cNvPr id="224" name="Google Shape;224;p20"/>
          <p:cNvPicPr preferRelativeResize="0"/>
          <p:nvPr/>
        </p:nvPicPr>
        <p:blipFill rotWithShape="1">
          <a:blip r:embed="rId4">
            <a:alphaModFix/>
          </a:blip>
          <a:srcRect b="0" l="0" r="43371" t="0"/>
          <a:stretch/>
        </p:blipFill>
        <p:spPr>
          <a:xfrm>
            <a:off x="490600" y="853300"/>
            <a:ext cx="4076450" cy="4073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71101" y="2955031"/>
            <a:ext cx="3644872" cy="20400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71100" y="491075"/>
            <a:ext cx="3644873" cy="2256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1"/>
          <p:cNvSpPr txBox="1"/>
          <p:nvPr>
            <p:ph type="title"/>
          </p:nvPr>
        </p:nvSpPr>
        <p:spPr>
          <a:xfrm>
            <a:off x="311700" y="19277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Meet the team</a:t>
            </a:r>
            <a:endParaRPr/>
          </a:p>
        </p:txBody>
      </p:sp>
      <p:pic>
        <p:nvPicPr>
          <p:cNvPr id="232" name="Google Shape;232;p21"/>
          <p:cNvPicPr preferRelativeResize="0"/>
          <p:nvPr/>
        </p:nvPicPr>
        <p:blipFill rotWithShape="1">
          <a:blip r:embed="rId3">
            <a:alphaModFix/>
          </a:blip>
          <a:srcRect b="34524" l="27536" r="0" t="16993"/>
          <a:stretch/>
        </p:blipFill>
        <p:spPr>
          <a:xfrm>
            <a:off x="6625862" y="912825"/>
            <a:ext cx="2482925" cy="2953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21"/>
          <p:cNvPicPr preferRelativeResize="0"/>
          <p:nvPr/>
        </p:nvPicPr>
        <p:blipFill rotWithShape="1">
          <a:blip r:embed="rId4">
            <a:alphaModFix/>
          </a:blip>
          <a:srcRect b="6147" l="12875" r="22716" t="0"/>
          <a:stretch/>
        </p:blipFill>
        <p:spPr>
          <a:xfrm>
            <a:off x="1840700" y="2798774"/>
            <a:ext cx="2860724" cy="234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21"/>
          <p:cNvPicPr preferRelativeResize="0"/>
          <p:nvPr/>
        </p:nvPicPr>
        <p:blipFill rotWithShape="1">
          <a:blip r:embed="rId5">
            <a:alphaModFix/>
          </a:blip>
          <a:srcRect b="33084" l="9590" r="7941" t="24930"/>
          <a:stretch/>
        </p:blipFill>
        <p:spPr>
          <a:xfrm>
            <a:off x="3285800" y="273600"/>
            <a:ext cx="2576351" cy="2331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21"/>
          <p:cNvPicPr preferRelativeResize="0"/>
          <p:nvPr/>
        </p:nvPicPr>
        <p:blipFill rotWithShape="1">
          <a:blip r:embed="rId6">
            <a:alphaModFix/>
          </a:blip>
          <a:srcRect b="27111" l="9299" r="2889" t="21695"/>
          <a:stretch/>
        </p:blipFill>
        <p:spPr>
          <a:xfrm>
            <a:off x="387900" y="858675"/>
            <a:ext cx="2262275" cy="2344723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21"/>
          <p:cNvSpPr txBox="1"/>
          <p:nvPr>
            <p:ph idx="1" type="body"/>
          </p:nvPr>
        </p:nvSpPr>
        <p:spPr>
          <a:xfrm>
            <a:off x="349025" y="3237700"/>
            <a:ext cx="848700" cy="40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Will</a:t>
            </a:r>
            <a:endParaRPr/>
          </a:p>
        </p:txBody>
      </p:sp>
      <p:sp>
        <p:nvSpPr>
          <p:cNvPr id="237" name="Google Shape;237;p21"/>
          <p:cNvSpPr txBox="1"/>
          <p:nvPr>
            <p:ph idx="1" type="body"/>
          </p:nvPr>
        </p:nvSpPr>
        <p:spPr>
          <a:xfrm>
            <a:off x="958625" y="4533100"/>
            <a:ext cx="848700" cy="40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Raph</a:t>
            </a:r>
            <a:endParaRPr/>
          </a:p>
        </p:txBody>
      </p:sp>
      <p:sp>
        <p:nvSpPr>
          <p:cNvPr id="238" name="Google Shape;238;p21"/>
          <p:cNvSpPr txBox="1"/>
          <p:nvPr>
            <p:ph idx="1" type="body"/>
          </p:nvPr>
        </p:nvSpPr>
        <p:spPr>
          <a:xfrm>
            <a:off x="5824325" y="384475"/>
            <a:ext cx="1056300" cy="40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Alex</a:t>
            </a:r>
            <a:endParaRPr/>
          </a:p>
        </p:txBody>
      </p:sp>
      <p:sp>
        <p:nvSpPr>
          <p:cNvPr id="239" name="Google Shape;239;p21"/>
          <p:cNvSpPr txBox="1"/>
          <p:nvPr>
            <p:ph idx="1" type="body"/>
          </p:nvPr>
        </p:nvSpPr>
        <p:spPr>
          <a:xfrm>
            <a:off x="7880275" y="3889713"/>
            <a:ext cx="1056300" cy="40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Kuba</a:t>
            </a:r>
            <a:endParaRPr/>
          </a:p>
        </p:txBody>
      </p:sp>
      <p:pic>
        <p:nvPicPr>
          <p:cNvPr id="240" name="Google Shape;240;p21"/>
          <p:cNvPicPr preferRelativeResize="0"/>
          <p:nvPr/>
        </p:nvPicPr>
        <p:blipFill rotWithShape="1">
          <a:blip r:embed="rId7">
            <a:alphaModFix/>
          </a:blip>
          <a:srcRect b="8710" l="0" r="0" t="9503"/>
          <a:stretch/>
        </p:blipFill>
        <p:spPr>
          <a:xfrm flipH="1">
            <a:off x="4742112" y="2760939"/>
            <a:ext cx="2382059" cy="194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313531" y="3311520"/>
            <a:ext cx="628575" cy="627856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21"/>
          <p:cNvSpPr txBox="1"/>
          <p:nvPr>
            <p:ph idx="1" type="body"/>
          </p:nvPr>
        </p:nvSpPr>
        <p:spPr>
          <a:xfrm>
            <a:off x="5582700" y="4542138"/>
            <a:ext cx="1056300" cy="40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Trxy</a:t>
            </a:r>
            <a:endParaRPr/>
          </a:p>
        </p:txBody>
      </p:sp>
      <p:sp>
        <p:nvSpPr>
          <p:cNvPr id="243" name="Google Shape;243;p21"/>
          <p:cNvSpPr txBox="1"/>
          <p:nvPr>
            <p:ph idx="1" type="body"/>
          </p:nvPr>
        </p:nvSpPr>
        <p:spPr>
          <a:xfrm>
            <a:off x="7124163" y="4806195"/>
            <a:ext cx="1620900" cy="22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900"/>
              <a:t>Trxy credit: Paradise Bay</a:t>
            </a:r>
            <a:endParaRPr sz="14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